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72" r:id="rId3"/>
    <p:sldId id="277" r:id="rId4"/>
    <p:sldId id="292" r:id="rId5"/>
    <p:sldId id="257" r:id="rId6"/>
    <p:sldId id="346" r:id="rId7"/>
    <p:sldId id="347" r:id="rId8"/>
    <p:sldId id="348" r:id="rId9"/>
    <p:sldId id="349" r:id="rId10"/>
    <p:sldId id="350" r:id="rId11"/>
    <p:sldId id="351" r:id="rId12"/>
    <p:sldId id="352" r:id="rId13"/>
    <p:sldId id="353" r:id="rId14"/>
    <p:sldId id="354" r:id="rId15"/>
    <p:sldId id="355" r:id="rId16"/>
    <p:sldId id="356" r:id="rId17"/>
    <p:sldId id="302" r:id="rId18"/>
    <p:sldId id="34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9904" autoAdjust="0"/>
    <p:restoredTop sz="94660"/>
  </p:normalViewPr>
  <p:slideViewPr>
    <p:cSldViewPr snapToGrid="0">
      <p:cViewPr varScale="1">
        <p:scale>
          <a:sx n="153" d="100"/>
          <a:sy n="153" d="100"/>
        </p:scale>
        <p:origin x="288"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636E9F-D193-E549-A232-7108144AB3A9}" type="datetimeFigureOut">
              <a:rPr lang="en-US" smtClean="0"/>
              <a:t>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483D6-9AE0-E247-9FCF-36EDCA35E02F}" type="slidenum">
              <a:rPr lang="en-US" smtClean="0"/>
              <a:t>‹#›</a:t>
            </a:fld>
            <a:endParaRPr lang="en-US"/>
          </a:p>
        </p:txBody>
      </p:sp>
    </p:spTree>
    <p:extLst>
      <p:ext uri="{BB962C8B-B14F-4D97-AF65-F5344CB8AC3E}">
        <p14:creationId xmlns:p14="http://schemas.microsoft.com/office/powerpoint/2010/main" val="394061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09643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240558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89259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54261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71948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042483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090266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734985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883002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3646220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74397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95498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749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339456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899487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206362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973293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292502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66453-56C3-4797-928D-EA3B0A679EED}" type="datetimeFigureOut">
              <a:rPr lang="en-US" smtClean="0"/>
              <a:t>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38580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966453-56C3-4797-928D-EA3B0A679EED}" type="datetimeFigureOut">
              <a:rPr lang="en-US" smtClean="0"/>
              <a:t>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61977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966453-56C3-4797-928D-EA3B0A679EED}" type="datetimeFigureOut">
              <a:rPr lang="en-US" smtClean="0"/>
              <a:t>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27837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966453-56C3-4797-928D-EA3B0A679EED}" type="datetimeFigureOut">
              <a:rPr lang="en-US" smtClean="0"/>
              <a:t>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46699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66453-56C3-4797-928D-EA3B0A679EED}" type="datetimeFigureOut">
              <a:rPr lang="en-US" smtClean="0"/>
              <a:t>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40033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66453-56C3-4797-928D-EA3B0A679EED}" type="datetimeFigureOut">
              <a:rPr lang="en-US" smtClean="0"/>
              <a:t>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98335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66453-56C3-4797-928D-EA3B0A679EED}" type="datetimeFigureOut">
              <a:rPr lang="en-US" smtClean="0"/>
              <a:t>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7090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66453-56C3-4797-928D-EA3B0A679EED}" type="datetimeFigureOut">
              <a:rPr lang="en-US" smtClean="0"/>
              <a:t>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0598B-739D-4A47-B5AB-79BF86413B47}" type="slidenum">
              <a:rPr lang="en-US" smtClean="0"/>
              <a:t>‹#›</a:t>
            </a:fld>
            <a:endParaRPr lang="en-US"/>
          </a:p>
        </p:txBody>
      </p:sp>
    </p:spTree>
    <p:extLst>
      <p:ext uri="{BB962C8B-B14F-4D97-AF65-F5344CB8AC3E}">
        <p14:creationId xmlns:p14="http://schemas.microsoft.com/office/powerpoint/2010/main" val="1548370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5289478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5" name="Rectangle 4">
            <a:extLst>
              <a:ext uri="{FF2B5EF4-FFF2-40B4-BE49-F238E27FC236}">
                <a16:creationId xmlns:a16="http://schemas.microsoft.com/office/drawing/2014/main" id="{DD21DCEF-FE90-4221-8B69-8F2786A674B7}"/>
              </a:ext>
            </a:extLst>
          </p:cNvPr>
          <p:cNvSpPr/>
          <p:nvPr/>
        </p:nvSpPr>
        <p:spPr>
          <a:xfrm>
            <a:off x="240690" y="1152767"/>
            <a:ext cx="3016860" cy="1967975"/>
          </a:xfrm>
          <a:prstGeom prst="rect">
            <a:avLst/>
          </a:prstGeom>
          <a:solidFill>
            <a:schemeClr val="bg1"/>
          </a:solidFill>
        </p:spPr>
        <p:txBody>
          <a:bodyPr wrap="square">
            <a:spAutoFit/>
          </a:bodyPr>
          <a:lstStyle/>
          <a:p>
            <a:pPr algn="ctr">
              <a:lnSpc>
                <a:spcPct val="115000"/>
              </a:lnSpc>
              <a:spcBef>
                <a:spcPts val="900"/>
              </a:spcBef>
            </a:pPr>
            <a:r>
              <a:rPr lang="en-US" sz="36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Churches Pray</a:t>
            </a:r>
            <a:endParaRPr lang="en-US" sz="12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6" name="Rectangle 5">
            <a:extLst>
              <a:ext uri="{FF2B5EF4-FFF2-40B4-BE49-F238E27FC236}">
                <a16:creationId xmlns:a16="http://schemas.microsoft.com/office/drawing/2014/main" id="{88CD8F20-5897-4437-B467-115232566B4E}"/>
              </a:ext>
            </a:extLst>
          </p:cNvPr>
          <p:cNvSpPr/>
          <p:nvPr/>
        </p:nvSpPr>
        <p:spPr>
          <a:xfrm>
            <a:off x="6285374" y="4802864"/>
            <a:ext cx="2627514" cy="548099"/>
          </a:xfrm>
          <a:prstGeom prst="rect">
            <a:avLst/>
          </a:prstGeom>
          <a:solidFill>
            <a:srgbClr val="FF0000"/>
          </a:solidFill>
        </p:spPr>
        <p:txBody>
          <a:bodyPr wrap="none">
            <a:spAutoFit/>
          </a:bodyPr>
          <a:lstStyle/>
          <a:p>
            <a:pPr algn="ctr">
              <a:lnSpc>
                <a:spcPct val="115000"/>
              </a:lnSpc>
              <a:spcBef>
                <a:spcPts val="900"/>
              </a:spcBef>
            </a:pPr>
            <a:r>
              <a:rPr lang="en-US" sz="2800" b="1" dirty="0">
                <a:solidFill>
                  <a:schemeClr val="bg1"/>
                </a:solidFill>
                <a:uFill>
                  <a:solidFill>
                    <a:srgbClr val="000000"/>
                  </a:solidFill>
                </a:uFill>
                <a:latin typeface="Times New Roman" panose="02020603050405020304" pitchFamily="18" charset="0"/>
                <a:ea typeface="Arial Unicode MS"/>
                <a:cs typeface="Arial Unicode MS"/>
              </a:rPr>
              <a:t>1 Timothy 2:1-7</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
        <p:nvSpPr>
          <p:cNvPr id="7" name="Rectangle 6">
            <a:extLst>
              <a:ext uri="{FF2B5EF4-FFF2-40B4-BE49-F238E27FC236}">
                <a16:creationId xmlns:a16="http://schemas.microsoft.com/office/drawing/2014/main" id="{ADCC1F1D-9617-BF40-A03A-04539AA7CA31}"/>
              </a:ext>
            </a:extLst>
          </p:cNvPr>
          <p:cNvSpPr>
            <a:spLocks noChangeArrowheads="1"/>
          </p:cNvSpPr>
          <p:nvPr/>
        </p:nvSpPr>
        <p:spPr bwMode="auto">
          <a:xfrm>
            <a:off x="-23813" y="5607336"/>
            <a:ext cx="9252520" cy="125066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1" fontAlgn="base" latinLnBrk="0" hangingPunct="1">
              <a:lnSpc>
                <a:spcPct val="100000"/>
              </a:lnSpc>
              <a:spcBef>
                <a:spcPct val="20000"/>
              </a:spcBef>
              <a:spcAft>
                <a:spcPts val="0"/>
              </a:spcAft>
              <a:buClr>
                <a:srgbClr val="FFCC00"/>
              </a:buClr>
              <a:buSzPct val="70000"/>
              <a:buFont typeface="Wingdings" charset="0"/>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Thousands of files in 49 languages for free at BibleStudyDownloads.org</a:t>
            </a:r>
          </a:p>
        </p:txBody>
      </p:sp>
    </p:spTree>
    <p:extLst>
      <p:ext uri="{BB962C8B-B14F-4D97-AF65-F5344CB8AC3E}">
        <p14:creationId xmlns:p14="http://schemas.microsoft.com/office/powerpoint/2010/main" val="106275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What is the True Cross? (with pictures)">
            <a:extLst>
              <a:ext uri="{FF2B5EF4-FFF2-40B4-BE49-F238E27FC236}">
                <a16:creationId xmlns:a16="http://schemas.microsoft.com/office/drawing/2014/main" id="{0026A033-1EF1-4A66-AABE-C51ABAED83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20" t="9091" r="9917" b="-1"/>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A57BA08-8EB6-4432-ACE1-EC09F35DFC02}"/>
              </a:ext>
            </a:extLst>
          </p:cNvPr>
          <p:cNvSpPr/>
          <p:nvPr/>
        </p:nvSpPr>
        <p:spPr>
          <a:xfrm>
            <a:off x="291810" y="704849"/>
            <a:ext cx="5413666" cy="3831783"/>
          </a:xfrm>
          <a:prstGeom prst="rect">
            <a:avLst/>
          </a:prstGeom>
        </p:spPr>
        <p:txBody>
          <a:bodyPr vert="horz" lIns="91440" tIns="45720" rIns="91440" bIns="45720" rtlCol="0" anchor="b">
            <a:normAutofit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3000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13 </a:t>
            </a:r>
            <a:r>
              <a:rPr kumimoji="0" lang="en-US" sz="32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Enter by the narrow gate. For the gate is wide and the way is easy that leads to destruction, and those who enter by it are many. </a:t>
            </a:r>
            <a:r>
              <a:rPr kumimoji="0" lang="en-US" sz="3200" b="1" i="0" u="none" strike="noStrike" kern="1200" cap="none" spc="0" normalizeH="0" baseline="3000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14 </a:t>
            </a:r>
            <a:r>
              <a:rPr kumimoji="0" lang="en-US" sz="32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For the gate is narrow and the way is hard that leads to life, and those who find it are few.</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Matthew 7:13-14</a:t>
            </a:r>
            <a:endParaRPr kumimoji="0" lang="en-US" sz="48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117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How Do I Pray For a Miracle? | CBN.com">
            <a:extLst>
              <a:ext uri="{FF2B5EF4-FFF2-40B4-BE49-F238E27FC236}">
                <a16:creationId xmlns:a16="http://schemas.microsoft.com/office/drawing/2014/main" id="{D0C05D57-1BC6-4594-AB88-82F4D0AEA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152525"/>
            <a:ext cx="7353300" cy="5514975"/>
          </a:xfrm>
          <a:prstGeom prst="rect">
            <a:avLst/>
          </a:prstGeom>
          <a:noFill/>
          <a:ln w="381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B625375-48F3-49E6-9351-4E3E3F9264CD}"/>
              </a:ext>
            </a:extLst>
          </p:cNvPr>
          <p:cNvSpPr/>
          <p:nvPr/>
        </p:nvSpPr>
        <p:spPr>
          <a:xfrm>
            <a:off x="257175" y="594901"/>
            <a:ext cx="8886825" cy="548099"/>
          </a:xfrm>
          <a:prstGeom prst="rect">
            <a:avLst/>
          </a:prstGeom>
          <a:solidFill>
            <a:schemeClr val="tx1"/>
          </a:solidFill>
          <a:ln>
            <a:solidFill>
              <a:schemeClr val="accent1"/>
            </a:solidFill>
          </a:ln>
        </p:spPr>
        <p:txBody>
          <a:bodyPr wrap="square">
            <a:spAutoFit/>
          </a:bodyPr>
          <a:lstStyle/>
          <a:p>
            <a:pPr marL="0" marR="0" lvl="0" indent="0" algn="l" defTabSz="457200" rtl="0" eaLnBrk="1" fontAlgn="auto" latinLnBrk="0" hangingPunct="1">
              <a:lnSpc>
                <a:spcPct val="115000"/>
              </a:lnSpc>
              <a:spcBef>
                <a:spcPts val="120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Gospel Inclusive Prayer: pray for everyone’s soul</a:t>
            </a:r>
            <a:r>
              <a:rPr kumimoji="0" lang="en-US" sz="2800" b="0" i="0"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 (2:1-4)</a:t>
            </a:r>
          </a:p>
        </p:txBody>
      </p:sp>
      <p:sp>
        <p:nvSpPr>
          <p:cNvPr id="2" name="Rectangle 1">
            <a:extLst>
              <a:ext uri="{FF2B5EF4-FFF2-40B4-BE49-F238E27FC236}">
                <a16:creationId xmlns:a16="http://schemas.microsoft.com/office/drawing/2014/main" id="{1B61CEE1-E197-40AC-8FB2-001FA7F63080}"/>
              </a:ext>
            </a:extLst>
          </p:cNvPr>
          <p:cNvSpPr/>
          <p:nvPr/>
        </p:nvSpPr>
        <p:spPr>
          <a:xfrm>
            <a:off x="257174" y="1381125"/>
            <a:ext cx="8886825" cy="954107"/>
          </a:xfrm>
          <a:prstGeom prst="rect">
            <a:avLst/>
          </a:prstGeom>
          <a:solidFill>
            <a:schemeClr val="tx1"/>
          </a:solidFill>
          <a:ln>
            <a:solidFill>
              <a:schemeClr val="accent1"/>
            </a:solidFill>
          </a:ln>
        </p:spPr>
        <p:txBody>
          <a:bodyPr wrap="square">
            <a:spAutoFit/>
          </a:bodyPr>
          <a:lstStyle/>
          <a:p>
            <a:pPr marL="0" marR="0" lvl="0" indent="0" algn="l" defTabSz="457200" rtl="0" eaLnBrk="1" fontAlgn="auto" latinLnBrk="0" hangingPunct="1">
              <a:spcBef>
                <a:spcPts val="120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Gospel Exclusive Prayer: pray for people to embrace the narrow gospel </a:t>
            </a:r>
            <a:r>
              <a:rPr kumimoji="0" lang="en-US" sz="2800" b="0" i="0"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(2:5-7)</a:t>
            </a:r>
          </a:p>
        </p:txBody>
      </p:sp>
      <p:sp>
        <p:nvSpPr>
          <p:cNvPr id="4" name="Rectangle 3">
            <a:extLst>
              <a:ext uri="{FF2B5EF4-FFF2-40B4-BE49-F238E27FC236}">
                <a16:creationId xmlns:a16="http://schemas.microsoft.com/office/drawing/2014/main" id="{BFB2D49D-011E-4122-9503-5C1B9DA022FA}"/>
              </a:ext>
            </a:extLst>
          </p:cNvPr>
          <p:cNvSpPr/>
          <p:nvPr/>
        </p:nvSpPr>
        <p:spPr>
          <a:xfrm>
            <a:off x="994780" y="2653344"/>
            <a:ext cx="4101095" cy="548099"/>
          </a:xfrm>
          <a:prstGeom prst="rect">
            <a:avLst/>
          </a:prstGeom>
          <a:solidFill>
            <a:schemeClr val="accent4">
              <a:lumMod val="20000"/>
              <a:lumOff val="80000"/>
            </a:schemeClr>
          </a:solidFill>
        </p:spPr>
        <p:txBody>
          <a:bodyPr wrap="square">
            <a:spAutoFit/>
          </a:bodyPr>
          <a:lstStyle/>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There is one God (v. 5a)</a:t>
            </a:r>
          </a:p>
        </p:txBody>
      </p:sp>
      <p:sp>
        <p:nvSpPr>
          <p:cNvPr id="5" name="Rectangle 4">
            <a:extLst>
              <a:ext uri="{FF2B5EF4-FFF2-40B4-BE49-F238E27FC236}">
                <a16:creationId xmlns:a16="http://schemas.microsoft.com/office/drawing/2014/main" id="{072A27BE-A9D1-49BD-A899-54FE9AFC2B12}"/>
              </a:ext>
            </a:extLst>
          </p:cNvPr>
          <p:cNvSpPr/>
          <p:nvPr/>
        </p:nvSpPr>
        <p:spPr>
          <a:xfrm>
            <a:off x="994780" y="3382508"/>
            <a:ext cx="5998852" cy="548099"/>
          </a:xfrm>
          <a:prstGeom prst="rect">
            <a:avLst/>
          </a:prstGeom>
          <a:solidFill>
            <a:schemeClr val="accent4">
              <a:lumMod val="20000"/>
              <a:lumOff val="80000"/>
            </a:schemeClr>
          </a:solidFill>
        </p:spPr>
        <p:txBody>
          <a:bodyPr wrap="square">
            <a:spAutoFit/>
          </a:bodyPr>
          <a:lstStyle/>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There is one mediator to God (v. 5b)</a:t>
            </a:r>
          </a:p>
        </p:txBody>
      </p:sp>
      <p:sp>
        <p:nvSpPr>
          <p:cNvPr id="6" name="Rectangle 5">
            <a:extLst>
              <a:ext uri="{FF2B5EF4-FFF2-40B4-BE49-F238E27FC236}">
                <a16:creationId xmlns:a16="http://schemas.microsoft.com/office/drawing/2014/main" id="{1C9878C8-D832-4B1A-81CF-8F6E57E3191C}"/>
              </a:ext>
            </a:extLst>
          </p:cNvPr>
          <p:cNvSpPr/>
          <p:nvPr/>
        </p:nvSpPr>
        <p:spPr>
          <a:xfrm>
            <a:off x="994780" y="4159207"/>
            <a:ext cx="6196594" cy="548099"/>
          </a:xfrm>
          <a:prstGeom prst="rect">
            <a:avLst/>
          </a:prstGeom>
          <a:solidFill>
            <a:schemeClr val="accent4">
              <a:lumMod val="20000"/>
              <a:lumOff val="80000"/>
            </a:schemeClr>
          </a:solidFill>
        </p:spPr>
        <p:txBody>
          <a:bodyPr wrap="square">
            <a:spAutoFit/>
          </a:bodyPr>
          <a:lstStyle/>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There is one payment for our sin (v. 6a)</a:t>
            </a:r>
          </a:p>
        </p:txBody>
      </p:sp>
    </p:spTree>
    <p:extLst>
      <p:ext uri="{BB962C8B-B14F-4D97-AF65-F5344CB8AC3E}">
        <p14:creationId xmlns:p14="http://schemas.microsoft.com/office/powerpoint/2010/main" val="269025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What is the True Cross? (with pictures)">
            <a:extLst>
              <a:ext uri="{FF2B5EF4-FFF2-40B4-BE49-F238E27FC236}">
                <a16:creationId xmlns:a16="http://schemas.microsoft.com/office/drawing/2014/main" id="{0026A033-1EF1-4A66-AABE-C51ABAED83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20" t="9091" r="9917" b="-1"/>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A57BA08-8EB6-4432-ACE1-EC09F35DFC02}"/>
              </a:ext>
            </a:extLst>
          </p:cNvPr>
          <p:cNvSpPr/>
          <p:nvPr/>
        </p:nvSpPr>
        <p:spPr>
          <a:xfrm>
            <a:off x="291810" y="-9526"/>
            <a:ext cx="5413666" cy="3831783"/>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For even the Son of Man came not to be served but to serve, and to give his life as a ransom for many.</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Mark 10:45</a:t>
            </a:r>
            <a:endParaRPr kumimoji="0" lang="en-US" sz="48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4948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How Do I Pray For a Miracle? | CBN.com">
            <a:extLst>
              <a:ext uri="{FF2B5EF4-FFF2-40B4-BE49-F238E27FC236}">
                <a16:creationId xmlns:a16="http://schemas.microsoft.com/office/drawing/2014/main" id="{D0C05D57-1BC6-4594-AB88-82F4D0AEA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152525"/>
            <a:ext cx="7353300" cy="5514975"/>
          </a:xfrm>
          <a:prstGeom prst="rect">
            <a:avLst/>
          </a:prstGeom>
          <a:noFill/>
          <a:ln w="381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B625375-48F3-49E6-9351-4E3E3F9264CD}"/>
              </a:ext>
            </a:extLst>
          </p:cNvPr>
          <p:cNvSpPr/>
          <p:nvPr/>
        </p:nvSpPr>
        <p:spPr>
          <a:xfrm>
            <a:off x="257175" y="594901"/>
            <a:ext cx="8886825" cy="548099"/>
          </a:xfrm>
          <a:prstGeom prst="rect">
            <a:avLst/>
          </a:prstGeom>
          <a:solidFill>
            <a:schemeClr val="tx1"/>
          </a:solidFill>
          <a:ln>
            <a:solidFill>
              <a:schemeClr val="accent1"/>
            </a:solidFill>
          </a:ln>
        </p:spPr>
        <p:txBody>
          <a:bodyPr wrap="square">
            <a:spAutoFit/>
          </a:bodyPr>
          <a:lstStyle/>
          <a:p>
            <a:pPr marL="0" marR="0" lvl="0" indent="0" algn="l" defTabSz="457200" rtl="0" eaLnBrk="1" fontAlgn="auto" latinLnBrk="0" hangingPunct="1">
              <a:lnSpc>
                <a:spcPct val="115000"/>
              </a:lnSpc>
              <a:spcBef>
                <a:spcPts val="120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Gospel Inclusive Prayer: pray for everyone’s soul</a:t>
            </a:r>
            <a:r>
              <a:rPr kumimoji="0" lang="en-US" sz="2800" b="0" i="0"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 (2:1-4)</a:t>
            </a:r>
          </a:p>
        </p:txBody>
      </p:sp>
      <p:sp>
        <p:nvSpPr>
          <p:cNvPr id="2" name="Rectangle 1">
            <a:extLst>
              <a:ext uri="{FF2B5EF4-FFF2-40B4-BE49-F238E27FC236}">
                <a16:creationId xmlns:a16="http://schemas.microsoft.com/office/drawing/2014/main" id="{1B61CEE1-E197-40AC-8FB2-001FA7F63080}"/>
              </a:ext>
            </a:extLst>
          </p:cNvPr>
          <p:cNvSpPr/>
          <p:nvPr/>
        </p:nvSpPr>
        <p:spPr>
          <a:xfrm>
            <a:off x="257174" y="1381125"/>
            <a:ext cx="8886825" cy="954107"/>
          </a:xfrm>
          <a:prstGeom prst="rect">
            <a:avLst/>
          </a:prstGeom>
          <a:solidFill>
            <a:schemeClr val="tx1"/>
          </a:solidFill>
          <a:ln>
            <a:solidFill>
              <a:schemeClr val="accent1"/>
            </a:solidFill>
          </a:ln>
        </p:spPr>
        <p:txBody>
          <a:bodyPr wrap="square">
            <a:spAutoFit/>
          </a:bodyPr>
          <a:lstStyle/>
          <a:p>
            <a:pPr marL="0" marR="0" lvl="0" indent="0" algn="l" defTabSz="457200" rtl="0" eaLnBrk="1" fontAlgn="auto" latinLnBrk="0" hangingPunct="1">
              <a:spcBef>
                <a:spcPts val="120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Gospel Exclusive Prayer: pray for people to embrace the narrow gospel </a:t>
            </a:r>
            <a:r>
              <a:rPr kumimoji="0" lang="en-US" sz="2800" b="0" i="0"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(2:5-7)</a:t>
            </a:r>
          </a:p>
        </p:txBody>
      </p:sp>
      <p:sp>
        <p:nvSpPr>
          <p:cNvPr id="4" name="Rectangle 3">
            <a:extLst>
              <a:ext uri="{FF2B5EF4-FFF2-40B4-BE49-F238E27FC236}">
                <a16:creationId xmlns:a16="http://schemas.microsoft.com/office/drawing/2014/main" id="{BFB2D49D-011E-4122-9503-5C1B9DA022FA}"/>
              </a:ext>
            </a:extLst>
          </p:cNvPr>
          <p:cNvSpPr/>
          <p:nvPr/>
        </p:nvSpPr>
        <p:spPr>
          <a:xfrm>
            <a:off x="994780" y="2653344"/>
            <a:ext cx="4101095" cy="548099"/>
          </a:xfrm>
          <a:prstGeom prst="rect">
            <a:avLst/>
          </a:prstGeom>
          <a:solidFill>
            <a:schemeClr val="accent4">
              <a:lumMod val="20000"/>
              <a:lumOff val="80000"/>
            </a:schemeClr>
          </a:solidFill>
        </p:spPr>
        <p:txBody>
          <a:bodyPr wrap="square">
            <a:spAutoFit/>
          </a:bodyPr>
          <a:lstStyle/>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There is one God (v. 5a)</a:t>
            </a:r>
          </a:p>
        </p:txBody>
      </p:sp>
      <p:sp>
        <p:nvSpPr>
          <p:cNvPr id="5" name="Rectangle 4">
            <a:extLst>
              <a:ext uri="{FF2B5EF4-FFF2-40B4-BE49-F238E27FC236}">
                <a16:creationId xmlns:a16="http://schemas.microsoft.com/office/drawing/2014/main" id="{072A27BE-A9D1-49BD-A899-54FE9AFC2B12}"/>
              </a:ext>
            </a:extLst>
          </p:cNvPr>
          <p:cNvSpPr/>
          <p:nvPr/>
        </p:nvSpPr>
        <p:spPr>
          <a:xfrm>
            <a:off x="994780" y="3382508"/>
            <a:ext cx="5998852" cy="548099"/>
          </a:xfrm>
          <a:prstGeom prst="rect">
            <a:avLst/>
          </a:prstGeom>
          <a:solidFill>
            <a:schemeClr val="accent4">
              <a:lumMod val="20000"/>
              <a:lumOff val="80000"/>
            </a:schemeClr>
          </a:solidFill>
        </p:spPr>
        <p:txBody>
          <a:bodyPr wrap="square">
            <a:spAutoFit/>
          </a:bodyPr>
          <a:lstStyle/>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There is one mediator to God (v. 5b)</a:t>
            </a:r>
          </a:p>
        </p:txBody>
      </p:sp>
      <p:sp>
        <p:nvSpPr>
          <p:cNvPr id="6" name="Rectangle 5">
            <a:extLst>
              <a:ext uri="{FF2B5EF4-FFF2-40B4-BE49-F238E27FC236}">
                <a16:creationId xmlns:a16="http://schemas.microsoft.com/office/drawing/2014/main" id="{1C9878C8-D832-4B1A-81CF-8F6E57E3191C}"/>
              </a:ext>
            </a:extLst>
          </p:cNvPr>
          <p:cNvSpPr/>
          <p:nvPr/>
        </p:nvSpPr>
        <p:spPr>
          <a:xfrm>
            <a:off x="994780" y="4159207"/>
            <a:ext cx="6196594" cy="548099"/>
          </a:xfrm>
          <a:prstGeom prst="rect">
            <a:avLst/>
          </a:prstGeom>
          <a:solidFill>
            <a:schemeClr val="accent4">
              <a:lumMod val="20000"/>
              <a:lumOff val="80000"/>
            </a:schemeClr>
          </a:solidFill>
        </p:spPr>
        <p:txBody>
          <a:bodyPr wrap="square">
            <a:spAutoFit/>
          </a:bodyPr>
          <a:lstStyle/>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There is one payment for our sin (v. 6a)</a:t>
            </a:r>
          </a:p>
        </p:txBody>
      </p:sp>
      <p:sp>
        <p:nvSpPr>
          <p:cNvPr id="7" name="Rectangle 6">
            <a:extLst>
              <a:ext uri="{FF2B5EF4-FFF2-40B4-BE49-F238E27FC236}">
                <a16:creationId xmlns:a16="http://schemas.microsoft.com/office/drawing/2014/main" id="{5A9D15B2-CBCC-4F7D-9E33-D881251870E1}"/>
              </a:ext>
            </a:extLst>
          </p:cNvPr>
          <p:cNvSpPr/>
          <p:nvPr/>
        </p:nvSpPr>
        <p:spPr>
          <a:xfrm>
            <a:off x="994779" y="4935906"/>
            <a:ext cx="7663445" cy="548099"/>
          </a:xfrm>
          <a:prstGeom prst="rect">
            <a:avLst/>
          </a:prstGeom>
          <a:solidFill>
            <a:schemeClr val="accent4">
              <a:lumMod val="20000"/>
              <a:lumOff val="80000"/>
            </a:schemeClr>
          </a:solidFill>
        </p:spPr>
        <p:txBody>
          <a:bodyPr wrap="square">
            <a:spAutoFit/>
          </a:bodyPr>
          <a:lstStyle/>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There is one time that payment was made (v. 6b)</a:t>
            </a:r>
          </a:p>
        </p:txBody>
      </p:sp>
    </p:spTree>
    <p:extLst>
      <p:ext uri="{BB962C8B-B14F-4D97-AF65-F5344CB8AC3E}">
        <p14:creationId xmlns:p14="http://schemas.microsoft.com/office/powerpoint/2010/main" val="236711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What is the True Cross? (with pictures)">
            <a:extLst>
              <a:ext uri="{FF2B5EF4-FFF2-40B4-BE49-F238E27FC236}">
                <a16:creationId xmlns:a16="http://schemas.microsoft.com/office/drawing/2014/main" id="{0026A033-1EF1-4A66-AABE-C51ABAED83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20" t="9091" r="9917" b="-1"/>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A57BA08-8EB6-4432-ACE1-EC09F35DFC02}"/>
              </a:ext>
            </a:extLst>
          </p:cNvPr>
          <p:cNvSpPr/>
          <p:nvPr/>
        </p:nvSpPr>
        <p:spPr>
          <a:xfrm>
            <a:off x="291810" y="-9526"/>
            <a:ext cx="5413666" cy="3831783"/>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But when the fullness of time had come, God sent forth his Son, born of woman, born under the law.</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Galatians 4:4</a:t>
            </a:r>
            <a:endParaRPr kumimoji="0" lang="en-US" sz="48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4779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How Do I Pray For a Miracle? | CBN.com">
            <a:extLst>
              <a:ext uri="{FF2B5EF4-FFF2-40B4-BE49-F238E27FC236}">
                <a16:creationId xmlns:a16="http://schemas.microsoft.com/office/drawing/2014/main" id="{D0C05D57-1BC6-4594-AB88-82F4D0AEA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152525"/>
            <a:ext cx="7353300" cy="5514975"/>
          </a:xfrm>
          <a:prstGeom prst="rect">
            <a:avLst/>
          </a:prstGeom>
          <a:noFill/>
          <a:ln w="381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B625375-48F3-49E6-9351-4E3E3F9264CD}"/>
              </a:ext>
            </a:extLst>
          </p:cNvPr>
          <p:cNvSpPr/>
          <p:nvPr/>
        </p:nvSpPr>
        <p:spPr>
          <a:xfrm>
            <a:off x="257175" y="594901"/>
            <a:ext cx="8886825" cy="548099"/>
          </a:xfrm>
          <a:prstGeom prst="rect">
            <a:avLst/>
          </a:prstGeom>
          <a:solidFill>
            <a:schemeClr val="tx1"/>
          </a:solidFill>
          <a:ln>
            <a:solidFill>
              <a:schemeClr val="accent1"/>
            </a:solidFill>
          </a:ln>
        </p:spPr>
        <p:txBody>
          <a:bodyPr wrap="square">
            <a:spAutoFit/>
          </a:bodyPr>
          <a:lstStyle/>
          <a:p>
            <a:pPr marL="0" marR="0" lvl="0" indent="0" algn="l" defTabSz="457200" rtl="0" eaLnBrk="1" fontAlgn="auto" latinLnBrk="0" hangingPunct="1">
              <a:lnSpc>
                <a:spcPct val="115000"/>
              </a:lnSpc>
              <a:spcBef>
                <a:spcPts val="120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Gospel Inclusive Prayer: pray for everyone’s soul</a:t>
            </a:r>
            <a:r>
              <a:rPr kumimoji="0" lang="en-US" sz="2800" b="0" i="0"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 (2:1-4)</a:t>
            </a:r>
          </a:p>
        </p:txBody>
      </p:sp>
      <p:sp>
        <p:nvSpPr>
          <p:cNvPr id="2" name="Rectangle 1">
            <a:extLst>
              <a:ext uri="{FF2B5EF4-FFF2-40B4-BE49-F238E27FC236}">
                <a16:creationId xmlns:a16="http://schemas.microsoft.com/office/drawing/2014/main" id="{1B61CEE1-E197-40AC-8FB2-001FA7F63080}"/>
              </a:ext>
            </a:extLst>
          </p:cNvPr>
          <p:cNvSpPr/>
          <p:nvPr/>
        </p:nvSpPr>
        <p:spPr>
          <a:xfrm>
            <a:off x="257174" y="1381125"/>
            <a:ext cx="8886825" cy="954107"/>
          </a:xfrm>
          <a:prstGeom prst="rect">
            <a:avLst/>
          </a:prstGeom>
          <a:solidFill>
            <a:schemeClr val="tx1"/>
          </a:solidFill>
          <a:ln>
            <a:solidFill>
              <a:schemeClr val="accent1"/>
            </a:solidFill>
          </a:ln>
        </p:spPr>
        <p:txBody>
          <a:bodyPr wrap="square">
            <a:spAutoFit/>
          </a:bodyPr>
          <a:lstStyle/>
          <a:p>
            <a:pPr marL="0" marR="0" lvl="0" indent="0" algn="l" defTabSz="457200" rtl="0" eaLnBrk="1" fontAlgn="auto" latinLnBrk="0" hangingPunct="1">
              <a:spcBef>
                <a:spcPts val="120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Gospel Exclusive Prayer: pray for people to embrace the narrow gospel </a:t>
            </a:r>
            <a:r>
              <a:rPr kumimoji="0" lang="en-US" sz="2800" b="0" i="0"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(2:5-7)</a:t>
            </a:r>
          </a:p>
        </p:txBody>
      </p:sp>
      <p:sp>
        <p:nvSpPr>
          <p:cNvPr id="4" name="Rectangle 3">
            <a:extLst>
              <a:ext uri="{FF2B5EF4-FFF2-40B4-BE49-F238E27FC236}">
                <a16:creationId xmlns:a16="http://schemas.microsoft.com/office/drawing/2014/main" id="{BFB2D49D-011E-4122-9503-5C1B9DA022FA}"/>
              </a:ext>
            </a:extLst>
          </p:cNvPr>
          <p:cNvSpPr/>
          <p:nvPr/>
        </p:nvSpPr>
        <p:spPr>
          <a:xfrm>
            <a:off x="994780" y="2653344"/>
            <a:ext cx="4101095" cy="548099"/>
          </a:xfrm>
          <a:prstGeom prst="rect">
            <a:avLst/>
          </a:prstGeom>
          <a:solidFill>
            <a:schemeClr val="accent4">
              <a:lumMod val="20000"/>
              <a:lumOff val="80000"/>
            </a:schemeClr>
          </a:solidFill>
        </p:spPr>
        <p:txBody>
          <a:bodyPr wrap="square">
            <a:spAutoFit/>
          </a:bodyPr>
          <a:lstStyle/>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There is one God (v. 5a)</a:t>
            </a:r>
          </a:p>
        </p:txBody>
      </p:sp>
      <p:sp>
        <p:nvSpPr>
          <p:cNvPr id="5" name="Rectangle 4">
            <a:extLst>
              <a:ext uri="{FF2B5EF4-FFF2-40B4-BE49-F238E27FC236}">
                <a16:creationId xmlns:a16="http://schemas.microsoft.com/office/drawing/2014/main" id="{072A27BE-A9D1-49BD-A899-54FE9AFC2B12}"/>
              </a:ext>
            </a:extLst>
          </p:cNvPr>
          <p:cNvSpPr/>
          <p:nvPr/>
        </p:nvSpPr>
        <p:spPr>
          <a:xfrm>
            <a:off x="994780" y="3382508"/>
            <a:ext cx="5998852" cy="548099"/>
          </a:xfrm>
          <a:prstGeom prst="rect">
            <a:avLst/>
          </a:prstGeom>
          <a:solidFill>
            <a:schemeClr val="accent4">
              <a:lumMod val="20000"/>
              <a:lumOff val="80000"/>
            </a:schemeClr>
          </a:solidFill>
        </p:spPr>
        <p:txBody>
          <a:bodyPr wrap="square">
            <a:spAutoFit/>
          </a:bodyPr>
          <a:lstStyle/>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There is one mediator to God (v. 5b)</a:t>
            </a:r>
          </a:p>
        </p:txBody>
      </p:sp>
      <p:sp>
        <p:nvSpPr>
          <p:cNvPr id="6" name="Rectangle 5">
            <a:extLst>
              <a:ext uri="{FF2B5EF4-FFF2-40B4-BE49-F238E27FC236}">
                <a16:creationId xmlns:a16="http://schemas.microsoft.com/office/drawing/2014/main" id="{1C9878C8-D832-4B1A-81CF-8F6E57E3191C}"/>
              </a:ext>
            </a:extLst>
          </p:cNvPr>
          <p:cNvSpPr/>
          <p:nvPr/>
        </p:nvSpPr>
        <p:spPr>
          <a:xfrm>
            <a:off x="994780" y="4159207"/>
            <a:ext cx="6196594" cy="548099"/>
          </a:xfrm>
          <a:prstGeom prst="rect">
            <a:avLst/>
          </a:prstGeom>
          <a:solidFill>
            <a:schemeClr val="accent4">
              <a:lumMod val="20000"/>
              <a:lumOff val="80000"/>
            </a:schemeClr>
          </a:solidFill>
        </p:spPr>
        <p:txBody>
          <a:bodyPr wrap="square">
            <a:spAutoFit/>
          </a:bodyPr>
          <a:lstStyle/>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There is one payment for our sin (v. 6a)</a:t>
            </a:r>
          </a:p>
        </p:txBody>
      </p:sp>
      <p:sp>
        <p:nvSpPr>
          <p:cNvPr id="7" name="Rectangle 6">
            <a:extLst>
              <a:ext uri="{FF2B5EF4-FFF2-40B4-BE49-F238E27FC236}">
                <a16:creationId xmlns:a16="http://schemas.microsoft.com/office/drawing/2014/main" id="{5A9D15B2-CBCC-4F7D-9E33-D881251870E1}"/>
              </a:ext>
            </a:extLst>
          </p:cNvPr>
          <p:cNvSpPr/>
          <p:nvPr/>
        </p:nvSpPr>
        <p:spPr>
          <a:xfrm>
            <a:off x="994779" y="4935906"/>
            <a:ext cx="7663445" cy="548099"/>
          </a:xfrm>
          <a:prstGeom prst="rect">
            <a:avLst/>
          </a:prstGeom>
          <a:solidFill>
            <a:schemeClr val="accent4">
              <a:lumMod val="20000"/>
              <a:lumOff val="80000"/>
            </a:schemeClr>
          </a:solidFill>
        </p:spPr>
        <p:txBody>
          <a:bodyPr wrap="square">
            <a:spAutoFit/>
          </a:bodyPr>
          <a:lstStyle/>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There is one time that payment was made (v. 6b)</a:t>
            </a:r>
          </a:p>
        </p:txBody>
      </p:sp>
      <p:sp>
        <p:nvSpPr>
          <p:cNvPr id="8" name="Rectangle 7">
            <a:extLst>
              <a:ext uri="{FF2B5EF4-FFF2-40B4-BE49-F238E27FC236}">
                <a16:creationId xmlns:a16="http://schemas.microsoft.com/office/drawing/2014/main" id="{537DCCE8-0AF8-487D-8007-3E1ABFEA7267}"/>
              </a:ext>
            </a:extLst>
          </p:cNvPr>
          <p:cNvSpPr/>
          <p:nvPr/>
        </p:nvSpPr>
        <p:spPr>
          <a:xfrm>
            <a:off x="994781" y="5714413"/>
            <a:ext cx="7520569" cy="954107"/>
          </a:xfrm>
          <a:prstGeom prst="rect">
            <a:avLst/>
          </a:prstGeom>
          <a:solidFill>
            <a:schemeClr val="accent4">
              <a:lumMod val="20000"/>
              <a:lumOff val="80000"/>
            </a:schemeClr>
          </a:solidFill>
        </p:spPr>
        <p:txBody>
          <a:bodyPr wrap="square">
            <a:spAutoFit/>
          </a:bodyPr>
          <a:lstStyle/>
          <a:p>
            <a:pPr marL="342900" marR="0" lvl="0" indent="-342900" algn="l" defTabSz="457200" rtl="0" eaLnBrk="1" fontAlgn="auto" latinLnBrk="0" hangingPunct="1">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There are commissioned messengers to proclaim this truth (v. 7)</a:t>
            </a:r>
          </a:p>
        </p:txBody>
      </p:sp>
    </p:spTree>
    <p:extLst>
      <p:ext uri="{BB962C8B-B14F-4D97-AF65-F5344CB8AC3E}">
        <p14:creationId xmlns:p14="http://schemas.microsoft.com/office/powerpoint/2010/main" val="330823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8252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6679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7838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The 5 Stages of Self-Awareness Explain What Children See in the ...">
            <a:extLst>
              <a:ext uri="{FF2B5EF4-FFF2-40B4-BE49-F238E27FC236}">
                <a16:creationId xmlns:a16="http://schemas.microsoft.com/office/drawing/2014/main" id="{7F22782B-83DF-4A49-A19F-E6FF09AC21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r="-1" b="-1"/>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91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3" name="Rectangle 2">
            <a:extLst>
              <a:ext uri="{FF2B5EF4-FFF2-40B4-BE49-F238E27FC236}">
                <a16:creationId xmlns:a16="http://schemas.microsoft.com/office/drawing/2014/main" id="{7B3380CA-B6A6-4675-87BC-9D5EA01AF309}"/>
              </a:ext>
            </a:extLst>
          </p:cNvPr>
          <p:cNvSpPr/>
          <p:nvPr/>
        </p:nvSpPr>
        <p:spPr>
          <a:xfrm>
            <a:off x="240691" y="1152766"/>
            <a:ext cx="2797784" cy="1967975"/>
          </a:xfrm>
          <a:prstGeom prst="rect">
            <a:avLst/>
          </a:prstGeom>
          <a:solidFill>
            <a:schemeClr val="bg1"/>
          </a:solidFill>
        </p:spPr>
        <p:txBody>
          <a:bodyPr wrap="square">
            <a:spAutoFit/>
          </a:bodyPr>
          <a:lstStyle/>
          <a:p>
            <a:pPr algn="ctr">
              <a:lnSpc>
                <a:spcPct val="115000"/>
              </a:lnSpc>
              <a:spcBef>
                <a:spcPts val="900"/>
              </a:spcBef>
            </a:pPr>
            <a:r>
              <a:rPr lang="en-US" sz="36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 Life</a:t>
            </a:r>
            <a:endParaRPr lang="en-US" sz="14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4" name="Rectangle 3">
            <a:extLst>
              <a:ext uri="{FF2B5EF4-FFF2-40B4-BE49-F238E27FC236}">
                <a16:creationId xmlns:a16="http://schemas.microsoft.com/office/drawing/2014/main" id="{4F6E1D08-1D55-430A-8CC6-DA48C50AD731}"/>
              </a:ext>
            </a:extLst>
          </p:cNvPr>
          <p:cNvSpPr/>
          <p:nvPr/>
        </p:nvSpPr>
        <p:spPr>
          <a:xfrm>
            <a:off x="5793924" y="5587159"/>
            <a:ext cx="3356881" cy="548099"/>
          </a:xfrm>
          <a:prstGeom prst="rect">
            <a:avLst/>
          </a:prstGeom>
          <a:solidFill>
            <a:srgbClr val="FF0000"/>
          </a:solidFill>
        </p:spPr>
        <p:txBody>
          <a:bodyPr wrap="none">
            <a:spAutoFit/>
          </a:bodyPr>
          <a:lstStyle/>
          <a:p>
            <a:pPr algn="ctr">
              <a:lnSpc>
                <a:spcPct val="115000"/>
              </a:lnSpc>
              <a:spcBef>
                <a:spcPts val="900"/>
              </a:spcBef>
            </a:pPr>
            <a:r>
              <a:rPr lang="en-US" sz="2800" b="1">
                <a:solidFill>
                  <a:schemeClr val="bg1"/>
                </a:solidFill>
                <a:uFill>
                  <a:solidFill>
                    <a:srgbClr val="000000"/>
                  </a:solidFill>
                </a:uFill>
                <a:latin typeface="Times New Roman" panose="02020603050405020304" pitchFamily="18" charset="0"/>
                <a:ea typeface="Arial Unicode MS"/>
                <a:cs typeface="Arial Unicode MS"/>
              </a:rPr>
              <a:t>Studies in 1 Timothy</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05787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aby born after embryo is frozen for six years, makes history in ...">
            <a:extLst>
              <a:ext uri="{FF2B5EF4-FFF2-40B4-BE49-F238E27FC236}">
                <a16:creationId xmlns:a16="http://schemas.microsoft.com/office/drawing/2014/main" id="{ECF947D3-2F11-4F1D-9657-8B186E01D8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999"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0065B11-B8E1-43FF-BD04-675DB7647B9D}"/>
              </a:ext>
            </a:extLst>
          </p:cNvPr>
          <p:cNvSpPr/>
          <p:nvPr/>
        </p:nvSpPr>
        <p:spPr>
          <a:xfrm>
            <a:off x="0" y="266700"/>
            <a:ext cx="3495675" cy="943256"/>
          </a:xfrm>
          <a:prstGeom prst="rect">
            <a:avLst/>
          </a:prstGeom>
          <a:solidFill>
            <a:schemeClr val="bg1"/>
          </a:solidFill>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Pray for Gospel Conversions</a:t>
            </a:r>
          </a:p>
        </p:txBody>
      </p:sp>
    </p:spTree>
    <p:extLst>
      <p:ext uri="{BB962C8B-B14F-4D97-AF65-F5344CB8AC3E}">
        <p14:creationId xmlns:p14="http://schemas.microsoft.com/office/powerpoint/2010/main" val="327601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feature praying-hands-with-faith-in-religion-and-belief-in-god-on ...">
            <a:extLst>
              <a:ext uri="{FF2B5EF4-FFF2-40B4-BE49-F238E27FC236}">
                <a16:creationId xmlns:a16="http://schemas.microsoft.com/office/drawing/2014/main" id="{ABB18C09-8487-42AA-A05A-4C3FC5BD79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153"/>
          <a:stretch/>
        </p:blipFill>
        <p:spPr bwMode="auto">
          <a:xfrm>
            <a:off x="20" y="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F27B61F-C23C-4959-B344-35E64F314F05}"/>
              </a:ext>
            </a:extLst>
          </p:cNvPr>
          <p:cNvSpPr/>
          <p:nvPr/>
        </p:nvSpPr>
        <p:spPr>
          <a:xfrm>
            <a:off x="228599" y="476935"/>
            <a:ext cx="8677275" cy="107721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“entreaties and prayers, petitions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and thanksgivings” </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a:extLst>
              <a:ext uri="{FF2B5EF4-FFF2-40B4-BE49-F238E27FC236}">
                <a16:creationId xmlns:a16="http://schemas.microsoft.com/office/drawing/2014/main" id="{257928D4-73BD-4523-8568-437F02F31576}"/>
              </a:ext>
            </a:extLst>
          </p:cNvPr>
          <p:cNvSpPr/>
          <p:nvPr/>
        </p:nvSpPr>
        <p:spPr>
          <a:xfrm>
            <a:off x="314324" y="2143125"/>
            <a:ext cx="8277225" cy="3333477"/>
          </a:xfrm>
          <a:prstGeom prst="rect">
            <a:avLst/>
          </a:prstGeom>
          <a:solidFill>
            <a:schemeClr val="tx1"/>
          </a:solidFill>
        </p:spPr>
        <p:txBody>
          <a:bodyPr wrap="square">
            <a:spAutoFit/>
          </a:bodyPr>
          <a:lstStyle/>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Prayer involves diligent and emotional pleading and earnest begging of God</a:t>
            </a:r>
          </a:p>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Prayer involves clear, thought out statements that accord with proper biblical precepts</a:t>
            </a:r>
          </a:p>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Prayer involves rejoicing and gratitude over God and His answer to requests</a:t>
            </a:r>
          </a:p>
        </p:txBody>
      </p:sp>
    </p:spTree>
    <p:extLst>
      <p:ext uri="{BB962C8B-B14F-4D97-AF65-F5344CB8AC3E}">
        <p14:creationId xmlns:p14="http://schemas.microsoft.com/office/powerpoint/2010/main" val="292286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How Do I Pray For a Miracle? | CBN.com">
            <a:extLst>
              <a:ext uri="{FF2B5EF4-FFF2-40B4-BE49-F238E27FC236}">
                <a16:creationId xmlns:a16="http://schemas.microsoft.com/office/drawing/2014/main" id="{D0C05D57-1BC6-4594-AB88-82F4D0AEA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152525"/>
            <a:ext cx="7353300" cy="5514975"/>
          </a:xfrm>
          <a:prstGeom prst="rect">
            <a:avLst/>
          </a:prstGeom>
          <a:noFill/>
          <a:ln w="381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B625375-48F3-49E6-9351-4E3E3F9264CD}"/>
              </a:ext>
            </a:extLst>
          </p:cNvPr>
          <p:cNvSpPr/>
          <p:nvPr/>
        </p:nvSpPr>
        <p:spPr>
          <a:xfrm>
            <a:off x="257175" y="594901"/>
            <a:ext cx="8886825" cy="548099"/>
          </a:xfrm>
          <a:prstGeom prst="rect">
            <a:avLst/>
          </a:prstGeom>
          <a:solidFill>
            <a:schemeClr val="tx1"/>
          </a:solidFill>
          <a:ln>
            <a:solidFill>
              <a:schemeClr val="accent1"/>
            </a:solidFill>
          </a:ln>
        </p:spPr>
        <p:txBody>
          <a:bodyPr wrap="square">
            <a:spAutoFit/>
          </a:bodyPr>
          <a:lstStyle/>
          <a:p>
            <a:pPr marL="0" marR="0" lvl="0" indent="0" algn="l" defTabSz="457200" rtl="0" eaLnBrk="1" fontAlgn="auto" latinLnBrk="0" hangingPunct="1">
              <a:lnSpc>
                <a:spcPct val="115000"/>
              </a:lnSpc>
              <a:spcBef>
                <a:spcPts val="120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Gospel Inclusive Prayer: pray for everyone’s soul</a:t>
            </a:r>
            <a:r>
              <a:rPr kumimoji="0" lang="en-US" sz="2800" b="0" i="0"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 (2:1-4)</a:t>
            </a:r>
          </a:p>
        </p:txBody>
      </p:sp>
      <p:sp>
        <p:nvSpPr>
          <p:cNvPr id="8" name="Rectangle 7">
            <a:extLst>
              <a:ext uri="{FF2B5EF4-FFF2-40B4-BE49-F238E27FC236}">
                <a16:creationId xmlns:a16="http://schemas.microsoft.com/office/drawing/2014/main" id="{BE102D8D-522D-45EE-BA29-F7FEF3B891E7}"/>
              </a:ext>
            </a:extLst>
          </p:cNvPr>
          <p:cNvSpPr/>
          <p:nvPr/>
        </p:nvSpPr>
        <p:spPr>
          <a:xfrm>
            <a:off x="990600" y="1371600"/>
            <a:ext cx="5638800" cy="548099"/>
          </a:xfrm>
          <a:prstGeom prst="rect">
            <a:avLst/>
          </a:prstGeom>
          <a:solidFill>
            <a:schemeClr val="accent4">
              <a:lumMod val="20000"/>
              <a:lumOff val="80000"/>
            </a:schemeClr>
          </a:solidFill>
        </p:spPr>
        <p:txBody>
          <a:bodyPr wrap="square">
            <a:spAutoFit/>
          </a:bodyPr>
          <a:lstStyle/>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This impacts national leaders (v. 1)</a:t>
            </a:r>
          </a:p>
        </p:txBody>
      </p:sp>
      <p:sp>
        <p:nvSpPr>
          <p:cNvPr id="9" name="Rectangle 8">
            <a:extLst>
              <a:ext uri="{FF2B5EF4-FFF2-40B4-BE49-F238E27FC236}">
                <a16:creationId xmlns:a16="http://schemas.microsoft.com/office/drawing/2014/main" id="{01A3BA32-75C7-4D3D-A283-F242AECEB28F}"/>
              </a:ext>
            </a:extLst>
          </p:cNvPr>
          <p:cNvSpPr/>
          <p:nvPr/>
        </p:nvSpPr>
        <p:spPr>
          <a:xfrm>
            <a:off x="990600" y="2148299"/>
            <a:ext cx="3846630" cy="548099"/>
          </a:xfrm>
          <a:prstGeom prst="rect">
            <a:avLst/>
          </a:prstGeom>
          <a:solidFill>
            <a:schemeClr val="accent4">
              <a:lumMod val="20000"/>
              <a:lumOff val="80000"/>
            </a:schemeClr>
          </a:solidFill>
        </p:spPr>
        <p:txBody>
          <a:bodyPr wrap="none">
            <a:spAutoFit/>
          </a:bodyPr>
          <a:lstStyle/>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This pleases God (v. 3)</a:t>
            </a:r>
          </a:p>
        </p:txBody>
      </p:sp>
      <p:sp>
        <p:nvSpPr>
          <p:cNvPr id="10" name="Rectangle 9">
            <a:extLst>
              <a:ext uri="{FF2B5EF4-FFF2-40B4-BE49-F238E27FC236}">
                <a16:creationId xmlns:a16="http://schemas.microsoft.com/office/drawing/2014/main" id="{8225B86D-3BC9-4777-A21F-CFF79916EFE7}"/>
              </a:ext>
            </a:extLst>
          </p:cNvPr>
          <p:cNvSpPr/>
          <p:nvPr/>
        </p:nvSpPr>
        <p:spPr>
          <a:xfrm>
            <a:off x="990600" y="2924998"/>
            <a:ext cx="5710922" cy="548099"/>
          </a:xfrm>
          <a:prstGeom prst="rect">
            <a:avLst/>
          </a:prstGeom>
          <a:solidFill>
            <a:schemeClr val="accent4">
              <a:lumMod val="20000"/>
              <a:lumOff val="80000"/>
            </a:schemeClr>
          </a:solidFill>
        </p:spPr>
        <p:txBody>
          <a:bodyPr wrap="none">
            <a:spAutoFit/>
          </a:bodyPr>
          <a:lstStyle/>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This brings people to the truth (v. 4)</a:t>
            </a:r>
          </a:p>
        </p:txBody>
      </p:sp>
    </p:spTree>
    <p:extLst>
      <p:ext uri="{BB962C8B-B14F-4D97-AF65-F5344CB8AC3E}">
        <p14:creationId xmlns:p14="http://schemas.microsoft.com/office/powerpoint/2010/main" val="137880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How Do I Pray For a Miracle? | CBN.com">
            <a:extLst>
              <a:ext uri="{FF2B5EF4-FFF2-40B4-BE49-F238E27FC236}">
                <a16:creationId xmlns:a16="http://schemas.microsoft.com/office/drawing/2014/main" id="{D0C05D57-1BC6-4594-AB88-82F4D0AEA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152525"/>
            <a:ext cx="7353300" cy="5514975"/>
          </a:xfrm>
          <a:prstGeom prst="rect">
            <a:avLst/>
          </a:prstGeom>
          <a:noFill/>
          <a:ln w="381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B625375-48F3-49E6-9351-4E3E3F9264CD}"/>
              </a:ext>
            </a:extLst>
          </p:cNvPr>
          <p:cNvSpPr/>
          <p:nvPr/>
        </p:nvSpPr>
        <p:spPr>
          <a:xfrm>
            <a:off x="257175" y="594901"/>
            <a:ext cx="8886825" cy="548099"/>
          </a:xfrm>
          <a:prstGeom prst="rect">
            <a:avLst/>
          </a:prstGeom>
          <a:solidFill>
            <a:schemeClr val="tx1"/>
          </a:solidFill>
          <a:ln>
            <a:solidFill>
              <a:schemeClr val="accent1"/>
            </a:solidFill>
          </a:ln>
        </p:spPr>
        <p:txBody>
          <a:bodyPr wrap="square">
            <a:spAutoFit/>
          </a:bodyPr>
          <a:lstStyle/>
          <a:p>
            <a:pPr marL="0" marR="0" lvl="0" indent="0" algn="l" defTabSz="457200" rtl="0" eaLnBrk="1" fontAlgn="auto" latinLnBrk="0" hangingPunct="1">
              <a:lnSpc>
                <a:spcPct val="115000"/>
              </a:lnSpc>
              <a:spcBef>
                <a:spcPts val="120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Gospel Inclusive Prayer: pray for everyone’s soul</a:t>
            </a:r>
            <a:r>
              <a:rPr kumimoji="0" lang="en-US" sz="2800" b="0" i="0"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 (2:1-4)</a:t>
            </a:r>
          </a:p>
        </p:txBody>
      </p:sp>
      <p:sp>
        <p:nvSpPr>
          <p:cNvPr id="2" name="Rectangle 1">
            <a:extLst>
              <a:ext uri="{FF2B5EF4-FFF2-40B4-BE49-F238E27FC236}">
                <a16:creationId xmlns:a16="http://schemas.microsoft.com/office/drawing/2014/main" id="{1B61CEE1-E197-40AC-8FB2-001FA7F63080}"/>
              </a:ext>
            </a:extLst>
          </p:cNvPr>
          <p:cNvSpPr/>
          <p:nvPr/>
        </p:nvSpPr>
        <p:spPr>
          <a:xfrm>
            <a:off x="257174" y="1381125"/>
            <a:ext cx="8886825" cy="954107"/>
          </a:xfrm>
          <a:prstGeom prst="rect">
            <a:avLst/>
          </a:prstGeom>
          <a:solidFill>
            <a:schemeClr val="tx1"/>
          </a:solidFill>
          <a:ln>
            <a:solidFill>
              <a:schemeClr val="accent1"/>
            </a:solidFill>
          </a:ln>
        </p:spPr>
        <p:txBody>
          <a:bodyPr wrap="square">
            <a:spAutoFit/>
          </a:bodyPr>
          <a:lstStyle/>
          <a:p>
            <a:pPr marL="0" marR="0" lvl="0" indent="0" algn="l" defTabSz="457200" rtl="0" eaLnBrk="1" fontAlgn="auto" latinLnBrk="0" hangingPunct="1">
              <a:spcBef>
                <a:spcPts val="120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Gospel Exclusive Prayer: pray for people to embrace the narrow gospel </a:t>
            </a:r>
            <a:r>
              <a:rPr kumimoji="0" lang="en-US" sz="2800" b="0" i="0"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(2:5-7)</a:t>
            </a:r>
          </a:p>
        </p:txBody>
      </p:sp>
      <p:sp>
        <p:nvSpPr>
          <p:cNvPr id="4" name="Rectangle 3">
            <a:extLst>
              <a:ext uri="{FF2B5EF4-FFF2-40B4-BE49-F238E27FC236}">
                <a16:creationId xmlns:a16="http://schemas.microsoft.com/office/drawing/2014/main" id="{BFB2D49D-011E-4122-9503-5C1B9DA022FA}"/>
              </a:ext>
            </a:extLst>
          </p:cNvPr>
          <p:cNvSpPr/>
          <p:nvPr/>
        </p:nvSpPr>
        <p:spPr>
          <a:xfrm>
            <a:off x="994780" y="2653344"/>
            <a:ext cx="4101095" cy="548099"/>
          </a:xfrm>
          <a:prstGeom prst="rect">
            <a:avLst/>
          </a:prstGeom>
          <a:solidFill>
            <a:schemeClr val="accent4">
              <a:lumMod val="20000"/>
              <a:lumOff val="80000"/>
            </a:schemeClr>
          </a:solidFill>
        </p:spPr>
        <p:txBody>
          <a:bodyPr wrap="square">
            <a:spAutoFit/>
          </a:bodyPr>
          <a:lstStyle/>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There is one God (v. 5a)</a:t>
            </a:r>
          </a:p>
        </p:txBody>
      </p:sp>
      <p:sp>
        <p:nvSpPr>
          <p:cNvPr id="5" name="Rectangle 4">
            <a:extLst>
              <a:ext uri="{FF2B5EF4-FFF2-40B4-BE49-F238E27FC236}">
                <a16:creationId xmlns:a16="http://schemas.microsoft.com/office/drawing/2014/main" id="{072A27BE-A9D1-49BD-A899-54FE9AFC2B12}"/>
              </a:ext>
            </a:extLst>
          </p:cNvPr>
          <p:cNvSpPr/>
          <p:nvPr/>
        </p:nvSpPr>
        <p:spPr>
          <a:xfrm>
            <a:off x="994780" y="3382508"/>
            <a:ext cx="5998852" cy="548099"/>
          </a:xfrm>
          <a:prstGeom prst="rect">
            <a:avLst/>
          </a:prstGeom>
          <a:solidFill>
            <a:schemeClr val="accent4">
              <a:lumMod val="20000"/>
              <a:lumOff val="80000"/>
            </a:schemeClr>
          </a:solidFill>
        </p:spPr>
        <p:txBody>
          <a:bodyPr wrap="square">
            <a:spAutoFit/>
          </a:bodyPr>
          <a:lstStyle/>
          <a:p>
            <a:pPr marL="342900" marR="0" lvl="0" indent="-342900" algn="l" defTabSz="457200" rtl="0" eaLnBrk="1" fontAlgn="auto" latinLnBrk="0" hangingPunct="1">
              <a:lnSpc>
                <a:spcPct val="115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There is one mediator to God (v. 5b)</a:t>
            </a:r>
          </a:p>
        </p:txBody>
      </p:sp>
    </p:spTree>
    <p:extLst>
      <p:ext uri="{BB962C8B-B14F-4D97-AF65-F5344CB8AC3E}">
        <p14:creationId xmlns:p14="http://schemas.microsoft.com/office/powerpoint/2010/main" val="145030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What is the True Cross? (with pictures)">
            <a:extLst>
              <a:ext uri="{FF2B5EF4-FFF2-40B4-BE49-F238E27FC236}">
                <a16:creationId xmlns:a16="http://schemas.microsoft.com/office/drawing/2014/main" id="{0026A033-1EF1-4A66-AABE-C51ABAED83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20" t="9091" r="9917" b="-1"/>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A57BA08-8EB6-4432-ACE1-EC09F35DFC02}"/>
              </a:ext>
            </a:extLst>
          </p:cNvPr>
          <p:cNvSpPr/>
          <p:nvPr/>
        </p:nvSpPr>
        <p:spPr>
          <a:xfrm>
            <a:off x="291809" y="95249"/>
            <a:ext cx="5537491" cy="3831783"/>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Light" panose="020F0302020204030204"/>
                <a:ea typeface="+mn-ea"/>
                <a:cs typeface="+mn-cs"/>
              </a:rPr>
              <a:t>“Paul argues that because there is only one God, all people must be the object of prayer since all can be saved only through the one God and the one mediator.”</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Light" panose="020F0302020204030204"/>
                <a:ea typeface="+mn-ea"/>
                <a:cs typeface="+mn-cs"/>
              </a:rPr>
              <a:t>William Mounce</a:t>
            </a:r>
            <a:endParaRPr kumimoji="0" lang="en-US" sz="3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9323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560</Words>
  <Application>Microsoft Macintosh PowerPoint</Application>
  <PresentationFormat>On-screen Show (4:3)</PresentationFormat>
  <Paragraphs>48</Paragraphs>
  <Slides>17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Castellar</vt:lpstr>
      <vt:lpstr>Symbol</vt:lpstr>
      <vt:lpstr>Times New Roman</vt:lpstr>
      <vt:lpstr>Wingdings</vt:lpstr>
      <vt:lpstr>Office Theme</vt:lpstr>
      <vt:lpstr>49_Blank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7</cp:revision>
  <dcterms:created xsi:type="dcterms:W3CDTF">2020-06-18T06:28:20Z</dcterms:created>
  <dcterms:modified xsi:type="dcterms:W3CDTF">2020-06-20T16:04:51Z</dcterms:modified>
</cp:coreProperties>
</file>